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53" r:id="rId2"/>
    <p:sldId id="256" r:id="rId3"/>
    <p:sldId id="352" r:id="rId4"/>
    <p:sldId id="257" r:id="rId5"/>
    <p:sldId id="354" r:id="rId6"/>
    <p:sldId id="357" r:id="rId7"/>
    <p:sldId id="301" r:id="rId8"/>
    <p:sldId id="306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1" r:id="rId18"/>
    <p:sldId id="370" r:id="rId19"/>
    <p:sldId id="302" r:id="rId20"/>
    <p:sldId id="358" r:id="rId21"/>
    <p:sldId id="324" r:id="rId22"/>
    <p:sldId id="372" r:id="rId23"/>
    <p:sldId id="374" r:id="rId24"/>
    <p:sldId id="373" r:id="rId25"/>
    <p:sldId id="303" r:id="rId26"/>
    <p:sldId id="325" r:id="rId27"/>
    <p:sldId id="304" r:id="rId28"/>
    <p:sldId id="307" r:id="rId29"/>
    <p:sldId id="375" r:id="rId30"/>
    <p:sldId id="305" r:id="rId31"/>
    <p:sldId id="326" r:id="rId32"/>
    <p:sldId id="377" r:id="rId33"/>
    <p:sldId id="308" r:id="rId34"/>
    <p:sldId id="309" r:id="rId35"/>
    <p:sldId id="359" r:id="rId36"/>
    <p:sldId id="378" r:id="rId37"/>
    <p:sldId id="310" r:id="rId38"/>
    <p:sldId id="311" r:id="rId39"/>
    <p:sldId id="379" r:id="rId40"/>
    <p:sldId id="312" r:id="rId41"/>
    <p:sldId id="360" r:id="rId42"/>
    <p:sldId id="323" r:id="rId43"/>
    <p:sldId id="380" r:id="rId44"/>
    <p:sldId id="313" r:id="rId45"/>
    <p:sldId id="361" r:id="rId46"/>
    <p:sldId id="314" r:id="rId47"/>
    <p:sldId id="381" r:id="rId48"/>
    <p:sldId id="387" r:id="rId49"/>
    <p:sldId id="321" r:id="rId50"/>
    <p:sldId id="388" r:id="rId51"/>
    <p:sldId id="322" r:id="rId52"/>
    <p:sldId id="317" r:id="rId53"/>
    <p:sldId id="318" r:id="rId54"/>
    <p:sldId id="327" r:id="rId55"/>
    <p:sldId id="328" r:id="rId56"/>
    <p:sldId id="329" r:id="rId57"/>
    <p:sldId id="330" r:id="rId58"/>
    <p:sldId id="333" r:id="rId59"/>
    <p:sldId id="331" r:id="rId60"/>
    <p:sldId id="332" r:id="rId61"/>
    <p:sldId id="389" r:id="rId62"/>
    <p:sldId id="383" r:id="rId63"/>
    <p:sldId id="384" r:id="rId64"/>
    <p:sldId id="385" r:id="rId65"/>
    <p:sldId id="386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higan.gov/mde/0,4615,7-140-28753_64839_65510---,00.html" TargetMode="Externa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8653" y="783637"/>
            <a:ext cx="8637073" cy="135307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8654" y="2457974"/>
            <a:ext cx="8637072" cy="3095538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Instructional strategies 	TO IMPROVE STUDENT LEARNING WORKSHOP</a:t>
            </a:r>
          </a:p>
          <a:p>
            <a:pPr algn="ctr"/>
            <a:endParaRPr 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38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942" y="783637"/>
            <a:ext cx="8637073" cy="16659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Follow my blog 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8654" y="2621902"/>
            <a:ext cx="8637072" cy="2100410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Christiansforever.com</a:t>
            </a:r>
          </a:p>
          <a:p>
            <a:pPr algn="ctr"/>
            <a:endParaRPr 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2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360727"/>
            <a:ext cx="8643154" cy="121640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presenter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16274"/>
            <a:ext cx="8630446" cy="4121063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Faith Sheptoski-Forbush is a veteran school teacher, reading specialist, author and blog writer with a master’s degree in reading</a:t>
            </a:r>
          </a:p>
          <a:p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Faith, together with her family, enjoys wholesome entertainment, travel and outdoor recreation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4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901874"/>
            <a:ext cx="5532328" cy="162838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your child’s learning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081403"/>
            <a:ext cx="5524404" cy="14018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ways to do this?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955" r="27955"/>
          <a:stretch>
            <a:fillRect/>
          </a:stretch>
        </p:blipFill>
        <p:spPr>
          <a:xfrm>
            <a:off x="7966552" y="1021571"/>
            <a:ext cx="3181611" cy="4119663"/>
          </a:xfrm>
        </p:spPr>
      </p:pic>
    </p:spTree>
    <p:extLst>
      <p:ext uri="{BB962C8B-B14F-4D97-AF65-F5344CB8AC3E}">
        <p14:creationId xmlns:p14="http://schemas.microsoft.com/office/powerpoint/2010/main" val="279258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801666"/>
            <a:ext cx="5532328" cy="127765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one of the best ways to do this?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118981"/>
            <a:ext cx="5524404" cy="18288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way is to use Marzano’s Nine High-Yield Instructional Strategies</a:t>
            </a: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077" t="-3096" r="8047" b="-1125"/>
          <a:stretch/>
        </p:blipFill>
        <p:spPr>
          <a:xfrm>
            <a:off x="8124825" y="904317"/>
            <a:ext cx="2948183" cy="408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5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801666"/>
            <a:ext cx="5532328" cy="12776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accomplished </a:t>
            </a:r>
            <a:b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using one strategy at a time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118981"/>
            <a:ext cx="5524404" cy="18288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by putting one foot in front of the other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6428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identifying similarities and differences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12022"/>
            <a:ext cx="8630446" cy="369954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45 percentile gain in student achievement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compare, classify, and create metaphors, analogies, and non-linguistic or graphic representations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19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511224"/>
            <a:ext cx="8630446" cy="3958749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Maps, T-Charts, Venn Diagrams, Classifying, Cause and Effect Links, Compare and Contrast Organizers</a:t>
            </a:r>
          </a:p>
          <a:p>
            <a:endParaRPr lang="en-US" sz="9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QAR (Question/Answer/Relationship), Sketch to Stretch, Affinity Diagrams, and Frayer Model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6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thinking maps?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484852"/>
            <a:ext cx="8630446" cy="3985122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eight types of graphic organizers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eight diagram types that correspond with eight different fundamental thinking processes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provide a common visual language to information structure that are used when students take notes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20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Circle Map is used for defining in context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224" y="2375454"/>
            <a:ext cx="3001892" cy="30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51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Bubble Map is used for describing with adjectives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861" y="2659310"/>
            <a:ext cx="3157492" cy="26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88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Flow Map is used for sequencing and ordering events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751" y="2702181"/>
            <a:ext cx="3797975" cy="29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73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Brace Map is used for identifying part/whole relationships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085" y="2666384"/>
            <a:ext cx="2846688" cy="32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3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Tree Map is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used for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classifying or grouping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634" y="2553777"/>
            <a:ext cx="3206496" cy="25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03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Double Bubble Map is used for comparing and contrasting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215" y="2703570"/>
            <a:ext cx="446722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64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Multi-Flow Map is used for analyzing causes and effects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119" y="2734637"/>
            <a:ext cx="381952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37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- 8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Bridge Map is used for illustrating analogies 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167" y="2552699"/>
            <a:ext cx="6032733" cy="23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78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8137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 in 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384185"/>
            <a:ext cx="8630446" cy="3766656"/>
          </a:xfrm>
        </p:spPr>
        <p:txBody>
          <a:bodyPr>
            <a:norm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411" y="1676618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7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summarizing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note taking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53852"/>
            <a:ext cx="8630446" cy="397750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34 percentile gain in student achievement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learn to eliminate unnecessary information, substitute information, and keep important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01610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summarizing and note taking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53852"/>
            <a:ext cx="8630446" cy="397750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also write/rewrite, and analyze information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be encouraged to put some information into their own words</a:t>
            </a:r>
          </a:p>
        </p:txBody>
      </p:sp>
    </p:spTree>
    <p:extLst>
      <p:ext uri="{BB962C8B-B14F-4D97-AF65-F5344CB8AC3E}">
        <p14:creationId xmlns:p14="http://schemas.microsoft.com/office/powerpoint/2010/main" val="2229493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669408"/>
            <a:ext cx="8630446" cy="3934437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Educator Models, Summarization Techniques, Identify Key Concepts, Bullets, Outlines, Clusters, Narrative Organizers, Journal Summaries, Break-Down Assignments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Writes, Graphic Organizers, Column Notes, Affinity Diagram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24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20411"/>
            <a:ext cx="8630446" cy="378343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includes instructing your child to read 5-10 sentences in the Bible out loud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each sentence is read, ask your child to verbally summarize each sentence in his own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7512" y="688993"/>
            <a:ext cx="1682183" cy="12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99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strategy is to assign your child to silently read 5-10 sentences in the Bible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instruct your child to write a summary of each sentence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119" y="798381"/>
            <a:ext cx="1682642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79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Summarizing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your child summarizes a sentence, he gives a condensed version of what he just read 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summary, he refers to the author’s key ideas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233" y="570451"/>
            <a:ext cx="1682642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21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2"/>
            <a:ext cx="8643154" cy="7948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reinforcing efforts &amp; providing recognition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13815"/>
            <a:ext cx="8630446" cy="4085736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29 percentile gain in student achievement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 should reward based on standards of performance; use symbolic recognition </a:t>
            </a:r>
            <a:r>
              <a:rPr lang="en-US" sz="12800">
                <a:latin typeface="Times New Roman" panose="02020603050405020304" pitchFamily="18" charset="0"/>
                <a:cs typeface="Times New Roman" panose="02020603050405020304" pitchFamily="18" charset="0"/>
              </a:rPr>
              <a:t>along with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tangible rewards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064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976382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High Expectations, Display Finished Products, Praise of Student Effort, Encourage Student to Share Ideas and Express Their Thoughts, Honor Learning Style 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With Student, Authentic Portfolio, Stress-Free Environment, High-Fives, Spelling Bee, Constitution Day, Newspaper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397" y="704674"/>
            <a:ext cx="1785307" cy="133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50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Homework &amp; Practice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36521"/>
            <a:ext cx="8630446" cy="382538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28 percentile gain in student achievement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 should vary the amount of work based on student grade level, state purpose of assignment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47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47870"/>
            <a:ext cx="8643154" cy="9423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661019"/>
            <a:ext cx="8630446" cy="340819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Retell, Recite, and Review Daily Learning, Reflective Journals, Write Goals and Objectives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Level Teamwork, Email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088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47870"/>
            <a:ext cx="8643154" cy="9423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661019"/>
            <a:ext cx="8630446" cy="3408191"/>
          </a:xfrm>
        </p:spPr>
        <p:txBody>
          <a:bodyPr>
            <a:normAutofit/>
          </a:bodyPr>
          <a:lstStyle/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217" y="2214694"/>
            <a:ext cx="4757047" cy="29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3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nonlinguistic representations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179229"/>
            <a:ext cx="8630446" cy="3608320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27 percentile gain in student achievement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create graphic representation, models, mental pictures, drawings, pictographs, and participate in kinesthetic (hands-on) activities in order to assimilate knowledge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66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79802"/>
            <a:ext cx="8630446" cy="355325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Tools and Manipulatives, Problem-Solving Organizers, Spider Webs, Concept Maps, Drawings, Charts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Thinking Maps, Graphic Organizers, Sketch-to-Stretch, Storyboards, Foldables, Act-Out-Content, Make Physical Models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93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47870"/>
            <a:ext cx="8643154" cy="9423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661019"/>
            <a:ext cx="8630446" cy="3408191"/>
          </a:xfrm>
        </p:spPr>
        <p:txBody>
          <a:bodyPr>
            <a:normAutofit/>
          </a:bodyPr>
          <a:lstStyle/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452" y="2077322"/>
            <a:ext cx="4823704" cy="309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65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cooperative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678488"/>
            <a:ext cx="8630446" cy="3527995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23 percentile gain in student achievement</a:t>
            </a: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 should assign roles and responsibilities in groups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286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887523"/>
            <a:ext cx="8630446" cy="338915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 Content and Language Through Group Engagement, Reader’s Theatre, Pass-the-Pencil, Circle-of-Friends, Cube-It, Radio 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 Shared Reading and Writing, Plays, Jigsaw, Group Reports</a:t>
            </a:r>
          </a:p>
        </p:txBody>
      </p:sp>
    </p:spTree>
    <p:extLst>
      <p:ext uri="{BB962C8B-B14F-4D97-AF65-F5344CB8AC3E}">
        <p14:creationId xmlns:p14="http://schemas.microsoft.com/office/powerpoint/2010/main" val="550297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53555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Choral Reading, Affinity Diagrams, Students Tackle Word Problems in Groups &amp; Explain Their Answers</a:t>
            </a:r>
          </a:p>
        </p:txBody>
      </p:sp>
    </p:spTree>
    <p:extLst>
      <p:ext uri="{BB962C8B-B14F-4D97-AF65-F5344CB8AC3E}">
        <p14:creationId xmlns:p14="http://schemas.microsoft.com/office/powerpoint/2010/main" val="1767797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447870"/>
            <a:ext cx="8643154" cy="9423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947" y="1661019"/>
            <a:ext cx="8630446" cy="3408191"/>
          </a:xfrm>
        </p:spPr>
        <p:txBody>
          <a:bodyPr>
            <a:normAutofit/>
          </a:bodyPr>
          <a:lstStyle/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904" y="2139193"/>
            <a:ext cx="4324602" cy="320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setting objectives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providing feedback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493241"/>
            <a:ext cx="8630446" cy="4469148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23 percentile gain in student achievement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 should create specific and flexible goals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should be corrective, timely and specific to criterion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876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88191"/>
            <a:ext cx="8630446" cy="390927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Articulating and Displaying Learning Goals, KWL, Contract Learning Goals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 displays objectives/outcomes on the board with follow-up of mastery of the objectives/outcomes</a:t>
            </a:r>
          </a:p>
        </p:txBody>
      </p:sp>
    </p:spTree>
    <p:extLst>
      <p:ext uri="{BB962C8B-B14F-4D97-AF65-F5344CB8AC3E}">
        <p14:creationId xmlns:p14="http://schemas.microsoft.com/office/powerpoint/2010/main" val="42012181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88191"/>
            <a:ext cx="8630446" cy="3909270"/>
          </a:xfrm>
        </p:spPr>
        <p:txBody>
          <a:bodyPr>
            <a:norm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017" y="2378246"/>
            <a:ext cx="4788191" cy="257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022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generating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testing hypothesis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a 23 percentile gain in student achievement</a:t>
            </a: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72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generating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testing hypothesis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141951"/>
            <a:ext cx="8630446" cy="336950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generate, explain, test, and defend hypotheses using both inductive and deductive strategies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done through problem solving, history investigation, invention, experimental inquiry, and decision making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890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19743"/>
            <a:ext cx="8630446" cy="4079808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Thinking Processes, Constructivist Practices, Investigate, Explore, Social Construction of Knowledge, Use of Inductive and Deductive Reasoning, Questioning the Author of a 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Other Ways to Solve Same Math Problem </a:t>
            </a:r>
          </a:p>
        </p:txBody>
      </p:sp>
    </p:spTree>
    <p:extLst>
      <p:ext uri="{BB962C8B-B14F-4D97-AF65-F5344CB8AC3E}">
        <p14:creationId xmlns:p14="http://schemas.microsoft.com/office/powerpoint/2010/main" val="9641352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88191"/>
            <a:ext cx="8630446" cy="3909270"/>
          </a:xfrm>
        </p:spPr>
        <p:txBody>
          <a:bodyPr>
            <a:norm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638" y="1988191"/>
            <a:ext cx="4299620" cy="32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04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questions, cues and advance organizers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4387441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strategy yields 22 percentile gain in student achievement</a:t>
            </a: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Homeschoolers should use cues and questions that focus on what is important, use ample wait time for responses, inferences and analysis</a:t>
            </a:r>
          </a:p>
        </p:txBody>
      </p:sp>
    </p:spTree>
    <p:extLst>
      <p:ext uri="{BB962C8B-B14F-4D97-AF65-F5344CB8AC3E}">
        <p14:creationId xmlns:p14="http://schemas.microsoft.com/office/powerpoint/2010/main" val="36727116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Strategy: questions, cues and advance organizers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438744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Homeschoolers should use advance organizers to focus on what is important and most useful with information that is not well organized</a:t>
            </a: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519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it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396339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 Organizers, Provide Guiding Questions Before Each Lesson, Think-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Alouds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Inferencing, Predicting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Conclusions, Skim Chapters to Identify Vocabulary, Concepts and Skills, Foldables, Annotating the Text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041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this looks in the learning environment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88191"/>
            <a:ext cx="8630446" cy="3909270"/>
          </a:xfrm>
        </p:spPr>
        <p:txBody>
          <a:bodyPr>
            <a:norm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318" y="1862356"/>
            <a:ext cx="4563610" cy="34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81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503339"/>
            <a:ext cx="5532328" cy="254186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Improving student learning is accomplished </a:t>
            </a:r>
            <a:b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using one strategy at a time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118981"/>
            <a:ext cx="5524404" cy="18288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by putting one foot in front of the other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9694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area expectations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8"/>
            <a:ext cx="8630446" cy="409762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to the Michigan Department of Education website -  called </a:t>
            </a: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Michigan.gov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find out the specific content area expectations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link is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http://www.michigan.gov/mde/0,4615,7-140-28753_64839_65510---,00.html</a:t>
            </a: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2141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area expectations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135425"/>
            <a:ext cx="8630446" cy="363899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GLCEs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Grade Level Content Expectations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846" y="767881"/>
            <a:ext cx="2130189" cy="12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831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area expectations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2135425"/>
            <a:ext cx="8630446" cy="3638997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for the word “</a:t>
            </a: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Standards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for each grade level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scroll down to click on each of the subject areas, such as math, science, social studies, etc., to find out the accepted standard of mastery  </a:t>
            </a:r>
          </a:p>
          <a:p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846" y="767881"/>
            <a:ext cx="2130189" cy="12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36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 Learning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628" y="1895235"/>
            <a:ext cx="3323297" cy="31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(spatial)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using pictures, images, and spatial understanding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319" y="3029907"/>
            <a:ext cx="2845266" cy="243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14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Aural (Auditory-Musical)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using sound and music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2" y="3102378"/>
            <a:ext cx="3267119" cy="261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659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 (linguistic)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using words, both in speech and writing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330" y="2962832"/>
            <a:ext cx="2407640" cy="240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029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(kinesthetic)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 prefer using your body, hands and sense of touch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012" y="2940374"/>
            <a:ext cx="3850449" cy="26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482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Logical (mathematical)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using logic, reasoning and systems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810" y="2852258"/>
            <a:ext cx="2995308" cy="199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34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(interpersonal)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to learn in groups or with other people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534" y="2932398"/>
            <a:ext cx="2379856" cy="227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761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Solitary (intrapersonal)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prefer to work alone and use self-study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102" y="2562549"/>
            <a:ext cx="2710650" cy="271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09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best techniques for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577130"/>
            <a:ext cx="8630446" cy="3629353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recognizing and understanding your child’s learning styles, you can use some of the best techniques for learning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improves the speed and quality of your child’s learning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8066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00667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 Learning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741119"/>
            <a:ext cx="8630446" cy="3465364"/>
          </a:xfrm>
        </p:spPr>
        <p:txBody>
          <a:bodyPr>
            <a:normAutofit/>
          </a:bodyPr>
          <a:lstStyle/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249" y="2047018"/>
            <a:ext cx="3654454" cy="34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985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901874"/>
            <a:ext cx="5532328" cy="162838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your child’s reading skills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59" b="6559"/>
          <a:stretch>
            <a:fillRect/>
          </a:stretch>
        </p:blipFill>
        <p:spPr>
          <a:xfrm>
            <a:off x="7828767" y="801666"/>
            <a:ext cx="3382028" cy="42964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1206" y="3081403"/>
            <a:ext cx="5524404" cy="1401886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book, Learning to Read: New Testament Stories, will help your child develop his reading skills</a:t>
            </a:r>
          </a:p>
        </p:txBody>
      </p:sp>
    </p:spTree>
    <p:extLst>
      <p:ext uri="{BB962C8B-B14F-4D97-AF65-F5344CB8AC3E}">
        <p14:creationId xmlns:p14="http://schemas.microsoft.com/office/powerpoint/2010/main" val="1930751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60116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FURTHER develop your child’s reading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9130" y="3055705"/>
            <a:ext cx="5524404" cy="1427584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using Learning to Read: New Testament Stories Study Guide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916" r="13916"/>
          <a:stretch>
            <a:fillRect/>
          </a:stretch>
        </p:blipFill>
        <p:spPr>
          <a:xfrm>
            <a:off x="7778662" y="687288"/>
            <a:ext cx="3569917" cy="4736834"/>
          </a:xfrm>
        </p:spPr>
      </p:pic>
    </p:spTree>
    <p:extLst>
      <p:ext uri="{BB962C8B-B14F-4D97-AF65-F5344CB8AC3E}">
        <p14:creationId xmlns:p14="http://schemas.microsoft.com/office/powerpoint/2010/main" val="40304925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570451"/>
            <a:ext cx="8643154" cy="11831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Free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educational 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04300"/>
            <a:ext cx="8630446" cy="356532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us on Facebook and Twitter, or visit us at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ChristiansForever.com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454" y="3283987"/>
            <a:ext cx="2066723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98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87891"/>
            <a:ext cx="8643154" cy="70145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Thanks for coming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904300"/>
            <a:ext cx="8630446" cy="3565321"/>
          </a:xfrm>
        </p:spPr>
        <p:txBody>
          <a:bodyPr>
            <a:no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87" y="889348"/>
            <a:ext cx="11912252" cy="50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67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1326</TotalTime>
  <Words>1460</Words>
  <Application>Microsoft Office PowerPoint</Application>
  <PresentationFormat>Widescreen</PresentationFormat>
  <Paragraphs>249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Gill Sans MT</vt:lpstr>
      <vt:lpstr>Times New Roman</vt:lpstr>
      <vt:lpstr>Gallery</vt:lpstr>
      <vt:lpstr>Welcome to</vt:lpstr>
      <vt:lpstr>you can Follow my blog at</vt:lpstr>
      <vt:lpstr>About the presenter</vt:lpstr>
      <vt:lpstr>develop your child’s learning skills</vt:lpstr>
      <vt:lpstr>What is one of the best ways to do this?</vt:lpstr>
      <vt:lpstr>This is accomplished  by using one strategy at a time</vt:lpstr>
      <vt:lpstr>1st strategy: identifying similarities and differences</vt:lpstr>
      <vt:lpstr>How it looks in the learning environment</vt:lpstr>
      <vt:lpstr>What are thinking maps?</vt:lpstr>
      <vt:lpstr>thinking maps - 1</vt:lpstr>
      <vt:lpstr>thinking maps - 2</vt:lpstr>
      <vt:lpstr>thinking maps - 3</vt:lpstr>
      <vt:lpstr>thinking maps - 4</vt:lpstr>
      <vt:lpstr>thinking maps - 5</vt:lpstr>
      <vt:lpstr>thinking maps - 6</vt:lpstr>
      <vt:lpstr>thinking maps - 7</vt:lpstr>
      <vt:lpstr>thinking maps - 8</vt:lpstr>
      <vt:lpstr>thinking maps in summary</vt:lpstr>
      <vt:lpstr>2nd strategy: summarizing  and note taking</vt:lpstr>
      <vt:lpstr>2nd strategy: summarizing and note taking</vt:lpstr>
      <vt:lpstr>How it looks in the learning environment</vt:lpstr>
      <vt:lpstr>Summarizing strategy</vt:lpstr>
      <vt:lpstr>Summarizing strategy</vt:lpstr>
      <vt:lpstr>Summarizing strategy</vt:lpstr>
      <vt:lpstr>3rd strategy: reinforcing efforts &amp; providing recognition</vt:lpstr>
      <vt:lpstr>How it looks in the learning environment</vt:lpstr>
      <vt:lpstr>4th strategy: Homework &amp; Practice</vt:lpstr>
      <vt:lpstr>How it looks in the learning environment</vt:lpstr>
      <vt:lpstr>How it looks in the learning environment</vt:lpstr>
      <vt:lpstr>5th strategy: nonlinguistic representations</vt:lpstr>
      <vt:lpstr>How it looks In the learning environment</vt:lpstr>
      <vt:lpstr>How it looks in the learning environment</vt:lpstr>
      <vt:lpstr>6th Strategy: cooperative learning</vt:lpstr>
      <vt:lpstr>How this looks in the learning environment</vt:lpstr>
      <vt:lpstr>how this looks in the learning environment</vt:lpstr>
      <vt:lpstr>How it looks in the learning environment</vt:lpstr>
      <vt:lpstr>7th Strategy: setting objectives  and providing feedback</vt:lpstr>
      <vt:lpstr>how this looks in the learning environment</vt:lpstr>
      <vt:lpstr>how this looks in the learning environment</vt:lpstr>
      <vt:lpstr>8th Strategy: generating  and testing hypothesis </vt:lpstr>
      <vt:lpstr>8th Strategy: generating  and testing hypothesis </vt:lpstr>
      <vt:lpstr>How this looks in the learning environment </vt:lpstr>
      <vt:lpstr>how this looks in the learning environment</vt:lpstr>
      <vt:lpstr>9th Strategy: questions, cues and advance organizers</vt:lpstr>
      <vt:lpstr>9th Strategy: questions, cues and advance organizers</vt:lpstr>
      <vt:lpstr>How it looks in the learning environment</vt:lpstr>
      <vt:lpstr>how this looks in the learning environment</vt:lpstr>
      <vt:lpstr>Improving student learning is accomplished  by using one strategy at a time</vt:lpstr>
      <vt:lpstr>Content area expectations</vt:lpstr>
      <vt:lpstr>Content area expectations</vt:lpstr>
      <vt:lpstr>Content area expectations</vt:lpstr>
      <vt:lpstr>Seven Learning styles</vt:lpstr>
      <vt:lpstr>Visual (spatial)</vt:lpstr>
      <vt:lpstr>Aural (Auditory-Musical)</vt:lpstr>
      <vt:lpstr>Verbal (linguistic)</vt:lpstr>
      <vt:lpstr>Physical (kinesthetic)</vt:lpstr>
      <vt:lpstr>Logical (mathematical)</vt:lpstr>
      <vt:lpstr>Social (interpersonal)</vt:lpstr>
      <vt:lpstr>Solitary (intrapersonal)</vt:lpstr>
      <vt:lpstr>Use the best techniques for learning</vt:lpstr>
      <vt:lpstr>Seven Learning styles</vt:lpstr>
      <vt:lpstr>develop your child’s reading skills</vt:lpstr>
      <vt:lpstr>FURTHER develop your child’s reading skills</vt:lpstr>
      <vt:lpstr>For Free  educational resources</vt:lpstr>
      <vt:lpstr>            Thanks for coming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READ</dc:title>
  <dc:creator>Faith Sheptoski-Forbush</dc:creator>
  <cp:lastModifiedBy>Faith Sheptoski-Forbush</cp:lastModifiedBy>
  <cp:revision>365</cp:revision>
  <dcterms:created xsi:type="dcterms:W3CDTF">2017-03-15T19:26:37Z</dcterms:created>
  <dcterms:modified xsi:type="dcterms:W3CDTF">2017-05-17T23:23:25Z</dcterms:modified>
</cp:coreProperties>
</file>